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3" r:id="rId4"/>
    <p:sldId id="268" r:id="rId5"/>
    <p:sldId id="262" r:id="rId6"/>
    <p:sldId id="269" r:id="rId7"/>
    <p:sldId id="272" r:id="rId8"/>
    <p:sldId id="261" r:id="rId9"/>
    <p:sldId id="260" r:id="rId10"/>
    <p:sldId id="270" r:id="rId11"/>
    <p:sldId id="273" r:id="rId12"/>
    <p:sldId id="258" r:id="rId13"/>
    <p:sldId id="266" r:id="rId14"/>
    <p:sldId id="274" r:id="rId15"/>
    <p:sldId id="271" r:id="rId16"/>
    <p:sldId id="264" r:id="rId17"/>
    <p:sldId id="25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D211B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BC5252-F15C-4563-858E-63A53408D886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D4ACBB79-B4F6-4A64-9E21-080E3F1CC279}">
      <dgm:prSet phldrT="[Text]"/>
      <dgm:spPr/>
      <dgm:t>
        <a:bodyPr/>
        <a:lstStyle/>
        <a:p>
          <a:r>
            <a:rPr lang="en-US" dirty="0" smtClean="0">
              <a:latin typeface="Lato Regular"/>
            </a:rPr>
            <a:t>Affordability</a:t>
          </a:r>
        </a:p>
        <a:p>
          <a:r>
            <a:rPr lang="en-US" dirty="0" smtClean="0">
              <a:latin typeface="Lato Regular"/>
            </a:rPr>
            <a:t>(Two-year programs)</a:t>
          </a:r>
          <a:endParaRPr lang="en-US" dirty="0">
            <a:latin typeface="Lato Regular"/>
          </a:endParaRPr>
        </a:p>
      </dgm:t>
    </dgm:pt>
    <dgm:pt modelId="{88452470-16AD-4DEF-A91A-5A70B44DFDA9}" type="parTrans" cxnId="{D3E72DF2-9D2E-466F-9A53-B7FC817E5BE4}">
      <dgm:prSet/>
      <dgm:spPr/>
      <dgm:t>
        <a:bodyPr/>
        <a:lstStyle/>
        <a:p>
          <a:endParaRPr lang="en-US"/>
        </a:p>
      </dgm:t>
    </dgm:pt>
    <dgm:pt modelId="{52F94F58-0BCE-4938-A398-8B1D2A63D951}" type="sibTrans" cxnId="{D3E72DF2-9D2E-466F-9A53-B7FC817E5BE4}">
      <dgm:prSet/>
      <dgm:spPr/>
      <dgm:t>
        <a:bodyPr/>
        <a:lstStyle/>
        <a:p>
          <a:endParaRPr lang="en-US"/>
        </a:p>
      </dgm:t>
    </dgm:pt>
    <dgm:pt modelId="{80C53B9E-8BCB-4F6F-8C16-E57E70478B68}">
      <dgm:prSet phldrT="[Text]"/>
      <dgm:spPr/>
      <dgm:t>
        <a:bodyPr/>
        <a:lstStyle/>
        <a:p>
          <a:r>
            <a:rPr lang="en-US" dirty="0" smtClean="0">
              <a:latin typeface="Lato Regular"/>
            </a:rPr>
            <a:t>Passion</a:t>
          </a:r>
        </a:p>
        <a:p>
          <a:r>
            <a:rPr lang="en-US" dirty="0" smtClean="0">
              <a:latin typeface="Lato Regular"/>
            </a:rPr>
            <a:t>(Career where you do what you love)</a:t>
          </a:r>
          <a:endParaRPr lang="en-US" dirty="0">
            <a:latin typeface="Lato Regular"/>
          </a:endParaRPr>
        </a:p>
      </dgm:t>
    </dgm:pt>
    <dgm:pt modelId="{BF9109A3-30F1-47F7-ACBF-2C3CC68E7D3A}" type="parTrans" cxnId="{CE8C611C-2267-4717-AB63-B0791A3854FE}">
      <dgm:prSet/>
      <dgm:spPr/>
      <dgm:t>
        <a:bodyPr/>
        <a:lstStyle/>
        <a:p>
          <a:endParaRPr lang="en-US"/>
        </a:p>
      </dgm:t>
    </dgm:pt>
    <dgm:pt modelId="{346030C7-94D3-4B3B-A061-71BCDC9E29AD}" type="sibTrans" cxnId="{CE8C611C-2267-4717-AB63-B0791A3854FE}">
      <dgm:prSet/>
      <dgm:spPr/>
      <dgm:t>
        <a:bodyPr/>
        <a:lstStyle/>
        <a:p>
          <a:endParaRPr lang="en-US"/>
        </a:p>
      </dgm:t>
    </dgm:pt>
    <dgm:pt modelId="{DA79F312-984B-4A08-B7F7-2689AF854D1E}">
      <dgm:prSet phldrT="[Text]"/>
      <dgm:spPr/>
      <dgm:t>
        <a:bodyPr/>
        <a:lstStyle/>
        <a:p>
          <a:r>
            <a:rPr lang="en-US" dirty="0" smtClean="0">
              <a:latin typeface="Lato Regular"/>
            </a:rPr>
            <a:t>Industry Demand </a:t>
          </a:r>
        </a:p>
        <a:p>
          <a:r>
            <a:rPr lang="en-US" dirty="0" smtClean="0">
              <a:latin typeface="Lato Regular"/>
            </a:rPr>
            <a:t>(Openings now with strong earning potential)</a:t>
          </a:r>
          <a:endParaRPr lang="en-US" dirty="0">
            <a:latin typeface="Lato Regular"/>
          </a:endParaRPr>
        </a:p>
      </dgm:t>
    </dgm:pt>
    <dgm:pt modelId="{B5055C86-BE6E-40B6-95FC-9DC0FD72B23C}" type="parTrans" cxnId="{0C1F2EB2-A4E1-4A9D-B990-E1BEE32F0CF5}">
      <dgm:prSet/>
      <dgm:spPr/>
      <dgm:t>
        <a:bodyPr/>
        <a:lstStyle/>
        <a:p>
          <a:endParaRPr lang="en-US"/>
        </a:p>
      </dgm:t>
    </dgm:pt>
    <dgm:pt modelId="{89A614CD-685E-4964-968F-7C12C9A66A51}" type="sibTrans" cxnId="{0C1F2EB2-A4E1-4A9D-B990-E1BEE32F0CF5}">
      <dgm:prSet/>
      <dgm:spPr/>
      <dgm:t>
        <a:bodyPr/>
        <a:lstStyle/>
        <a:p>
          <a:endParaRPr lang="en-US"/>
        </a:p>
      </dgm:t>
    </dgm:pt>
    <dgm:pt modelId="{527F7970-7041-49D4-95A4-AC05BA1715AD}" type="pres">
      <dgm:prSet presAssocID="{D9BC5252-F15C-4563-858E-63A53408D886}" presName="Name0" presStyleCnt="0">
        <dgm:presLayoutVars>
          <dgm:chMax val="7"/>
          <dgm:dir/>
          <dgm:resizeHandles val="exact"/>
        </dgm:presLayoutVars>
      </dgm:prSet>
      <dgm:spPr/>
    </dgm:pt>
    <dgm:pt modelId="{45F028A6-A4D8-47A5-8B11-EAD425BDCF0A}" type="pres">
      <dgm:prSet presAssocID="{D9BC5252-F15C-4563-858E-63A53408D886}" presName="ellipse1" presStyleLbl="vennNode1" presStyleIdx="0" presStyleCnt="3" custLinFactNeighborX="8827" custLinFactNeighborY="17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8F49E9-B319-4D3E-A4CF-C0316EFB3723}" type="pres">
      <dgm:prSet presAssocID="{D9BC5252-F15C-4563-858E-63A53408D886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E24F9B-7A19-4518-841E-5A0CCA229540}" type="pres">
      <dgm:prSet presAssocID="{D9BC5252-F15C-4563-858E-63A53408D886}" presName="ellipse3" presStyleLbl="vennNode1" presStyleIdx="2" presStyleCnt="3" custLinFactNeighborX="-70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6BDAA7-9F9D-47C3-B50F-48807C8CD609}" type="presOf" srcId="{DA79F312-984B-4A08-B7F7-2689AF854D1E}" destId="{9DE24F9B-7A19-4518-841E-5A0CCA229540}" srcOrd="0" destOrd="0" presId="urn:microsoft.com/office/officeart/2005/8/layout/rings+Icon"/>
    <dgm:cxn modelId="{25A99BC1-99A8-497F-AAF8-0509A7EC3B68}" type="presOf" srcId="{D4ACBB79-B4F6-4A64-9E21-080E3F1CC279}" destId="{45F028A6-A4D8-47A5-8B11-EAD425BDCF0A}" srcOrd="0" destOrd="0" presId="urn:microsoft.com/office/officeart/2005/8/layout/rings+Icon"/>
    <dgm:cxn modelId="{D3E72DF2-9D2E-466F-9A53-B7FC817E5BE4}" srcId="{D9BC5252-F15C-4563-858E-63A53408D886}" destId="{D4ACBB79-B4F6-4A64-9E21-080E3F1CC279}" srcOrd="0" destOrd="0" parTransId="{88452470-16AD-4DEF-A91A-5A70B44DFDA9}" sibTransId="{52F94F58-0BCE-4938-A398-8B1D2A63D951}"/>
    <dgm:cxn modelId="{CE8C611C-2267-4717-AB63-B0791A3854FE}" srcId="{D9BC5252-F15C-4563-858E-63A53408D886}" destId="{80C53B9E-8BCB-4F6F-8C16-E57E70478B68}" srcOrd="1" destOrd="0" parTransId="{BF9109A3-30F1-47F7-ACBF-2C3CC68E7D3A}" sibTransId="{346030C7-94D3-4B3B-A061-71BCDC9E29AD}"/>
    <dgm:cxn modelId="{B6E04158-FECA-4E1B-993D-1719508CB740}" type="presOf" srcId="{80C53B9E-8BCB-4F6F-8C16-E57E70478B68}" destId="{F78F49E9-B319-4D3E-A4CF-C0316EFB3723}" srcOrd="0" destOrd="0" presId="urn:microsoft.com/office/officeart/2005/8/layout/rings+Icon"/>
    <dgm:cxn modelId="{68BDD6B7-372C-489E-B3B0-6B2ADD31F773}" type="presOf" srcId="{D9BC5252-F15C-4563-858E-63A53408D886}" destId="{527F7970-7041-49D4-95A4-AC05BA1715AD}" srcOrd="0" destOrd="0" presId="urn:microsoft.com/office/officeart/2005/8/layout/rings+Icon"/>
    <dgm:cxn modelId="{0C1F2EB2-A4E1-4A9D-B990-E1BEE32F0CF5}" srcId="{D9BC5252-F15C-4563-858E-63A53408D886}" destId="{DA79F312-984B-4A08-B7F7-2689AF854D1E}" srcOrd="2" destOrd="0" parTransId="{B5055C86-BE6E-40B6-95FC-9DC0FD72B23C}" sibTransId="{89A614CD-685E-4964-968F-7C12C9A66A51}"/>
    <dgm:cxn modelId="{C4757466-0390-4B3C-B104-E7E19419A54C}" type="presParOf" srcId="{527F7970-7041-49D4-95A4-AC05BA1715AD}" destId="{45F028A6-A4D8-47A5-8B11-EAD425BDCF0A}" srcOrd="0" destOrd="0" presId="urn:microsoft.com/office/officeart/2005/8/layout/rings+Icon"/>
    <dgm:cxn modelId="{4A11FE76-925E-4F1B-98B5-0D96707FD1F3}" type="presParOf" srcId="{527F7970-7041-49D4-95A4-AC05BA1715AD}" destId="{F78F49E9-B319-4D3E-A4CF-C0316EFB3723}" srcOrd="1" destOrd="0" presId="urn:microsoft.com/office/officeart/2005/8/layout/rings+Icon"/>
    <dgm:cxn modelId="{CC44F962-81AC-47EB-BE6D-E6E73CE1BD7D}" type="presParOf" srcId="{527F7970-7041-49D4-95A4-AC05BA1715AD}" destId="{9DE24F9B-7A19-4518-841E-5A0CCA229540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15A43-BF0F-1047-B0C2-E85403D7D1C4}" type="datetimeFigureOut">
              <a:rPr lang="en-US" smtClean="0"/>
              <a:pPr/>
              <a:t>8/25/2016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9491A-2A8E-144C-9F22-1C7B56F93B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559095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9CD50-0454-EB4E-8241-7B49A70C529B}" type="datetimeFigureOut">
              <a:rPr lang="en-US" smtClean="0"/>
              <a:pPr/>
              <a:t>8/25/2016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CFD32-65DF-7A40-8984-0E5ADF108A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9759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template uses</a:t>
            </a:r>
            <a:r>
              <a:rPr lang="en-US" baseline="0" dirty="0" smtClean="0"/>
              <a:t> Lato Font. You can download for free here: http://www.latofonts.com/lato-free-fonts/. For information on how to embed fonts in the presentation go to: https://support.microsoft.com/en-us/kb/826832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91961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695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this as</a:t>
            </a:r>
            <a:r>
              <a:rPr lang="en-US" baseline="0" dirty="0" smtClean="0"/>
              <a:t> a section or call out quote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9899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04491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14086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1242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7900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add a full page image:</a:t>
            </a:r>
            <a:r>
              <a:rPr lang="en-US" baseline="0" dirty="0" smtClean="0"/>
              <a:t> Crop image to 10x7.5 and Insert Picture. Copy/paste the graphic from this page on top of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3933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this as</a:t>
            </a:r>
            <a:r>
              <a:rPr lang="en-US" baseline="0" dirty="0" smtClean="0"/>
              <a:t> a section or call out quote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6503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3009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9239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80247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3055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this as</a:t>
            </a:r>
            <a:r>
              <a:rPr lang="en-US" baseline="0" dirty="0" smtClean="0"/>
              <a:t> a section or call out quote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6909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8172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52560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NCars_Powerpoint_Desig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65437"/>
            <a:ext cx="6400800" cy="1752600"/>
          </a:xfrm>
        </p:spPr>
        <p:txBody>
          <a:bodyPr/>
          <a:lstStyle>
            <a:lvl1pPr marL="0" indent="0" algn="ctr">
              <a:buNone/>
              <a:defRPr b="0" i="1">
                <a:solidFill>
                  <a:schemeClr val="tx2">
                    <a:lumMod val="40000"/>
                    <a:lumOff val="60000"/>
                  </a:schemeClr>
                </a:solidFill>
                <a:latin typeface="Lato Italic"/>
                <a:cs typeface="Lato Ital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24600" y="599122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Lato Regular"/>
                <a:cs typeface="Lato Regular"/>
              </a:defRPr>
            </a:lvl1pPr>
          </a:lstStyle>
          <a:p>
            <a:r>
              <a:rPr lang="en-US" dirty="0" smtClean="0"/>
              <a:t>8/1/16</a:t>
            </a:r>
            <a:endParaRPr lang="en-US" dirty="0"/>
          </a:p>
        </p:txBody>
      </p:sp>
      <p:pic>
        <p:nvPicPr>
          <p:cNvPr id="9" name="Picture 8" descr="MN_Cars_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5445052"/>
            <a:ext cx="2438400" cy="9112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accent6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accent6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8/1/16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NCars_Powerpoint_Design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ctr">
              <a:buNone/>
              <a:defRPr sz="2000" b="0" i="1">
                <a:solidFill>
                  <a:schemeClr val="accent6"/>
                </a:solidFill>
                <a:latin typeface="Lato Italic"/>
                <a:cs typeface="Lato Ital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r>
              <a:rPr lang="en-US" dirty="0" smtClean="0"/>
              <a:t>8/1/16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3733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35113"/>
            <a:ext cx="3581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174875"/>
            <a:ext cx="3581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00" y="1535113"/>
            <a:ext cx="3733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2174875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3050"/>
            <a:ext cx="32004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273050"/>
            <a:ext cx="41910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435100"/>
            <a:ext cx="32004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72122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3600" y="5334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2879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NCars_Powerpoint_Design3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600200"/>
            <a:ext cx="7620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91200" y="57610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100" b="1" i="0" kern="1200" cap="all">
          <a:solidFill>
            <a:srgbClr val="8D211B"/>
          </a:solidFill>
          <a:latin typeface="Lato Bold"/>
          <a:ea typeface="+mj-ea"/>
          <a:cs typeface="Lato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3200" b="0" i="0" kern="1200">
          <a:solidFill>
            <a:schemeClr val="accent6"/>
          </a:solidFill>
          <a:latin typeface="Lato Regular"/>
          <a:ea typeface="+mn-ea"/>
          <a:cs typeface="Lato Regular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–"/>
        <a:defRPr sz="2800" b="0" i="0" kern="1200">
          <a:solidFill>
            <a:schemeClr val="accent6"/>
          </a:solidFill>
          <a:latin typeface="Lato Regular"/>
          <a:ea typeface="+mn-ea"/>
          <a:cs typeface="Lato Regular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2400" b="0" i="0" kern="1200">
          <a:solidFill>
            <a:schemeClr val="accent6"/>
          </a:solidFill>
          <a:latin typeface="Lato Regular"/>
          <a:ea typeface="+mn-ea"/>
          <a:cs typeface="Lato Regular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–"/>
        <a:defRPr sz="2000" b="0" i="0" kern="1200">
          <a:solidFill>
            <a:schemeClr val="accent6"/>
          </a:solidFill>
          <a:latin typeface="Lato Regular"/>
          <a:ea typeface="+mn-ea"/>
          <a:cs typeface="Lato Regular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»"/>
        <a:defRPr sz="2000" b="0" i="0" kern="1200">
          <a:solidFill>
            <a:schemeClr val="accent6"/>
          </a:solidFill>
          <a:latin typeface="Lato Regular"/>
          <a:ea typeface="+mn-ea"/>
          <a:cs typeface="Lato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arcareers.org/get-started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mailto:info@carcareers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arcareers.org/career-paths/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It’s Your Future, You drive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Find lifelong success with a rewarding auto career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it takes to succeed</a:t>
            </a:r>
            <a:endParaRPr lang="en-US" dirty="0"/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1066800" y="1600201"/>
            <a:ext cx="7315200" cy="26037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3200" b="0" i="0" kern="1200">
                <a:solidFill>
                  <a:schemeClr val="accent6"/>
                </a:solidFill>
                <a:latin typeface="Lato Regular"/>
                <a:ea typeface="+mn-ea"/>
                <a:cs typeface="Lato Regular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2800" b="0" i="0" kern="1200">
                <a:solidFill>
                  <a:schemeClr val="accent6"/>
                </a:solidFill>
                <a:latin typeface="Lato Regular"/>
                <a:ea typeface="+mn-ea"/>
                <a:cs typeface="Lato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400" b="0" i="0" kern="1200">
                <a:solidFill>
                  <a:schemeClr val="accent6"/>
                </a:solidFill>
                <a:latin typeface="Lato Regular"/>
                <a:ea typeface="+mn-ea"/>
                <a:cs typeface="Lato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2000" b="0" i="0" kern="1200">
                <a:solidFill>
                  <a:schemeClr val="accent6"/>
                </a:solidFill>
                <a:latin typeface="Lato Regular"/>
                <a:ea typeface="+mn-ea"/>
                <a:cs typeface="Lato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2000" b="0" i="0" kern="1200">
                <a:solidFill>
                  <a:schemeClr val="accent6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Technical savvy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Problem-solving abilities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Solid background in English, math and computers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Strong communication skills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Ability to work as part of a team – and independently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2456" y="4216400"/>
            <a:ext cx="3962400" cy="2641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6800" y="4114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spcBef>
                <a:spcPct val="20000"/>
              </a:spcBef>
              <a:buClr>
                <a:srgbClr val="8D211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72726"/>
                </a:solidFill>
                <a:latin typeface="Lato Regular"/>
              </a:rPr>
              <a:t>Commitment to continuing education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99219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581400"/>
            <a:ext cx="7772400" cy="1362075"/>
          </a:xfrm>
        </p:spPr>
        <p:txBody>
          <a:bodyPr/>
          <a:lstStyle/>
          <a:p>
            <a:r>
              <a:rPr lang="en-US" dirty="0" smtClean="0"/>
              <a:t>Automotive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393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an Auto Education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39131449"/>
              </p:ext>
            </p:extLst>
          </p:nvPr>
        </p:nvGraphicFramePr>
        <p:xfrm>
          <a:off x="1066800" y="1600200"/>
          <a:ext cx="7620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 </a:t>
            </a:r>
            <a:r>
              <a:rPr lang="en-US" dirty="0"/>
              <a:t>Programs in Minnesota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1"/>
            <a:ext cx="6934200" cy="22860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Over 30 </a:t>
            </a:r>
            <a:r>
              <a:rPr lang="en-US" dirty="0"/>
              <a:t>programs </a:t>
            </a:r>
            <a:r>
              <a:rPr lang="en-US" dirty="0" smtClean="0"/>
              <a:t>statewide</a:t>
            </a:r>
            <a:endParaRPr lang="en-US" dirty="0"/>
          </a:p>
          <a:p>
            <a:pPr lvl="0"/>
            <a:r>
              <a:rPr lang="en-US" dirty="0"/>
              <a:t>Most are </a:t>
            </a:r>
            <a:r>
              <a:rPr lang="en-US" dirty="0" smtClean="0"/>
              <a:t>in two-year public community and technical colleges</a:t>
            </a:r>
            <a:endParaRPr lang="en-US" dirty="0"/>
          </a:p>
          <a:p>
            <a:pPr lvl="0"/>
            <a:r>
              <a:rPr lang="en-US" dirty="0"/>
              <a:t>Automotive service or collision </a:t>
            </a:r>
            <a:r>
              <a:rPr lang="en-US" dirty="0" smtClean="0"/>
              <a:t>repair programs to fit your interests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4114800"/>
            <a:ext cx="4114800" cy="2743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8225" y="4068764"/>
            <a:ext cx="3505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>
                <a:latin typeface="Lato Regular"/>
              </a:rPr>
              <a:t>Click</a:t>
            </a:r>
            <a:endParaRPr lang="en-US" sz="2400" dirty="0" smtClean="0">
              <a:latin typeface="Lato Regular"/>
            </a:endParaRPr>
          </a:p>
          <a:p>
            <a:pPr lvl="0" algn="ctr"/>
            <a:r>
              <a:rPr lang="en-US" sz="2400" i="1" u="sng" dirty="0" smtClean="0">
                <a:latin typeface="Lato Regular"/>
                <a:hlinkClick r:id="rId4"/>
              </a:rPr>
              <a:t>“Get </a:t>
            </a:r>
            <a:r>
              <a:rPr lang="en-US" sz="2400" i="1" u="sng" dirty="0">
                <a:latin typeface="Lato Regular"/>
                <a:hlinkClick r:id="rId4"/>
              </a:rPr>
              <a:t>Started” </a:t>
            </a:r>
            <a:r>
              <a:rPr lang="en-US" sz="2400" i="1" u="sng" dirty="0" smtClean="0">
                <a:latin typeface="Lato Regular"/>
                <a:hlinkClick r:id="rId4"/>
              </a:rPr>
              <a:t>CarCareers.org</a:t>
            </a:r>
            <a:r>
              <a:rPr lang="en-US" sz="2400" i="1" dirty="0" smtClean="0">
                <a:latin typeface="Lato Regular"/>
              </a:rPr>
              <a:t> </a:t>
            </a:r>
          </a:p>
          <a:p>
            <a:pPr lvl="0" algn="ctr"/>
            <a:r>
              <a:rPr lang="en-US" sz="2000" dirty="0" smtClean="0">
                <a:latin typeface="Lato Regular"/>
              </a:rPr>
              <a:t>for </a:t>
            </a:r>
            <a:r>
              <a:rPr lang="en-US" sz="2000" dirty="0">
                <a:latin typeface="Lato Regular"/>
              </a:rPr>
              <a:t>a full </a:t>
            </a:r>
            <a:r>
              <a:rPr lang="en-US" sz="2000" dirty="0" smtClean="0">
                <a:latin typeface="Lato Regular"/>
              </a:rPr>
              <a:t>list.</a:t>
            </a:r>
            <a:endParaRPr lang="en-US" sz="2000" dirty="0"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623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Scholarships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17638"/>
            <a:ext cx="5943600" cy="2895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An automotive scholarship can help pave your way to a rewarding  career.  Numerous companies and organizations in the automotive service and collision repair industry offer scholarships for students training to enter the industry.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95" r="8196"/>
          <a:stretch/>
        </p:blipFill>
        <p:spPr>
          <a:xfrm>
            <a:off x="5715000" y="4146550"/>
            <a:ext cx="3429000" cy="27114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1" y="4495800"/>
            <a:ext cx="5105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>
                <a:solidFill>
                  <a:srgbClr val="8D211B"/>
                </a:solidFill>
                <a:latin typeface="Lato Regular"/>
              </a:rPr>
              <a:t>Visit</a:t>
            </a:r>
            <a:endParaRPr lang="en-US" sz="2400" dirty="0">
              <a:solidFill>
                <a:srgbClr val="8D211B"/>
              </a:solidFill>
              <a:latin typeface="Lato Regular"/>
            </a:endParaRPr>
          </a:p>
          <a:p>
            <a:pPr lvl="0" algn="ctr"/>
            <a:r>
              <a:rPr lang="en-US" sz="2400" i="1" u="sng" dirty="0" smtClean="0">
                <a:solidFill>
                  <a:srgbClr val="8D211B"/>
                </a:solidFill>
                <a:latin typeface="Lato Regular"/>
              </a:rPr>
              <a:t>Automotivescholarships.com</a:t>
            </a:r>
            <a:endParaRPr lang="en-US" sz="2400" i="1" dirty="0">
              <a:solidFill>
                <a:srgbClr val="8D211B"/>
              </a:solidFill>
              <a:latin typeface="Lato Regular"/>
            </a:endParaRPr>
          </a:p>
          <a:p>
            <a:pPr lvl="0" algn="ctr"/>
            <a:r>
              <a:rPr lang="en-US" sz="2000" dirty="0" smtClean="0">
                <a:solidFill>
                  <a:srgbClr val="8D211B"/>
                </a:solidFill>
                <a:latin typeface="Lato Regular"/>
              </a:rPr>
              <a:t>to apply.</a:t>
            </a:r>
            <a:endParaRPr lang="en-US" sz="2000" dirty="0">
              <a:solidFill>
                <a:srgbClr val="8D211B"/>
              </a:solidFill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167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Get Started Today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417638"/>
            <a:ext cx="5562601" cy="460216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Meet local professionals on tours, interviews or job shadowing via MNCARS.  Contact us at </a:t>
            </a:r>
            <a:r>
              <a:rPr lang="en-US" dirty="0" smtClean="0">
                <a:hlinkClick r:id="rId2"/>
              </a:rPr>
              <a:t>info@carcareers.org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Visit CarCareers.org</a:t>
            </a:r>
            <a:r>
              <a:rPr lang="en-US" dirty="0" smtClean="0"/>
              <a:t> to discover your opportunities and learn more about auto careers.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Connect with us on Facebook.com/</a:t>
            </a:r>
            <a:r>
              <a:rPr lang="en-US" dirty="0" err="1" smtClean="0"/>
              <a:t>CarCareers</a:t>
            </a:r>
            <a:r>
              <a:rPr lang="en-US" dirty="0" smtClean="0"/>
              <a:t> and Instagram @</a:t>
            </a:r>
            <a:r>
              <a:rPr lang="en-US" dirty="0" err="1" smtClean="0"/>
              <a:t>CarCareers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ASK QUESTIONS! Ask your guidance counselor or teacher about a career in the auto industry. Or visit CarCareers.org to submit your questions to local pros.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8600" y="3962400"/>
            <a:ext cx="9906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805" y="2039656"/>
            <a:ext cx="2805995" cy="1244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3882654"/>
            <a:ext cx="1048688" cy="10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992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</a:t>
            </a:r>
            <a:r>
              <a:rPr lang="en-US" dirty="0" err="1" smtClean="0"/>
              <a:t>MNcars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21649"/>
            <a:ext cx="716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Minnesota Careers in Automotive Repair and Service </a:t>
            </a:r>
            <a:r>
              <a:rPr lang="en-US" dirty="0" smtClean="0"/>
              <a:t>(MNCARS) is ensuring a future workforce for our state’s auto industry by sharing the latest info about auto education and rewarding careers in the industry.</a:t>
            </a:r>
          </a:p>
        </p:txBody>
      </p:sp>
    </p:spTree>
    <p:extLst>
      <p:ext uri="{BB962C8B-B14F-4D97-AF65-F5344CB8AC3E}">
        <p14:creationId xmlns:p14="http://schemas.microsoft.com/office/powerpoint/2010/main" xmlns="" val="143471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9144000" cy="6886575"/>
          </a:xfrm>
          <a:prstGeom prst="rect">
            <a:avLst/>
          </a:prstGeom>
        </p:spPr>
      </p:pic>
      <p:pic>
        <p:nvPicPr>
          <p:cNvPr id="3" name="Picture 2" descr="MNCars_Powerpoint_Design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82100" cy="68865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6712" y="457200"/>
            <a:ext cx="4724400" cy="4191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100" b="1" i="0" kern="1200" cap="all">
                <a:solidFill>
                  <a:srgbClr val="8D211B"/>
                </a:solidFill>
                <a:latin typeface="Lato Bold"/>
                <a:ea typeface="+mj-ea"/>
                <a:cs typeface="Lato Bold"/>
              </a:defRPr>
            </a:lvl1pPr>
          </a:lstStyle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88900" dir="2700000" sx="101000" sy="101000" algn="tl">
                    <a:srgbClr val="000000">
                      <a:alpha val="64000"/>
                    </a:srgbClr>
                  </a:outerShdw>
                </a:effectLst>
              </a:rPr>
              <a:t>It’s your future, you drive</a:t>
            </a:r>
            <a:endParaRPr lang="en-US" sz="5400" dirty="0">
              <a:solidFill>
                <a:schemeClr val="bg1"/>
              </a:solidFill>
              <a:effectLst>
                <a:outerShdw blurRad="38100" dist="88900" dir="2700000" sx="101000" sy="101000" algn="tl">
                  <a:srgbClr val="000000">
                    <a:alpha val="64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05200"/>
            <a:ext cx="7772400" cy="1362075"/>
          </a:xfrm>
        </p:spPr>
        <p:txBody>
          <a:bodyPr/>
          <a:lstStyle/>
          <a:p>
            <a:r>
              <a:rPr lang="en-US" dirty="0" smtClean="0"/>
              <a:t>Redefining the auto industry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auto careers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Technology-focused</a:t>
            </a:r>
          </a:p>
          <a:p>
            <a:pPr lvl="1"/>
            <a:r>
              <a:rPr lang="en-US" dirty="0"/>
              <a:t>High-end vehicles today incorporate 100 million lines of software code—4x as many as a fighter </a:t>
            </a:r>
            <a:r>
              <a:rPr lang="en-US" dirty="0" smtClean="0"/>
              <a:t>jet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Perfect for problem-solvers</a:t>
            </a:r>
          </a:p>
          <a:p>
            <a:pPr lvl="1"/>
            <a:r>
              <a:rPr lang="en-US" dirty="0"/>
              <a:t>Working on repairs or working with customers, you’re </a:t>
            </a:r>
            <a:r>
              <a:rPr lang="en-US" dirty="0" smtClean="0"/>
              <a:t>always challenged to find solutions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Fast-paced and varied </a:t>
            </a:r>
          </a:p>
          <a:p>
            <a:pPr lvl="1"/>
            <a:r>
              <a:rPr lang="en-US" dirty="0"/>
              <a:t>Many possible career paths, constant technological change, portable skills you can take anywhere</a:t>
            </a:r>
          </a:p>
        </p:txBody>
      </p:sp>
    </p:spTree>
    <p:extLst>
      <p:ext uri="{BB962C8B-B14F-4D97-AF65-F5344CB8AC3E}">
        <p14:creationId xmlns:p14="http://schemas.microsoft.com/office/powerpoint/2010/main" xmlns="" val="162731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Huge Industry potential</a:t>
            </a:r>
            <a:endParaRPr lang="en-US" dirty="0"/>
          </a:p>
        </p:txBody>
      </p:sp>
      <p:pic>
        <p:nvPicPr>
          <p:cNvPr id="6" name="Picture 7" descr="T:\Communications\GRAPHIC DESIGN\Education\infographics\Size of North American Vehicle Marke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83921" y="1417638"/>
            <a:ext cx="8185757" cy="3992562"/>
          </a:xfrm>
          <a:noFill/>
        </p:spPr>
      </p:pic>
    </p:spTree>
    <p:extLst>
      <p:ext uri="{BB962C8B-B14F-4D97-AF65-F5344CB8AC3E}">
        <p14:creationId xmlns:p14="http://schemas.microsoft.com/office/powerpoint/2010/main" xmlns="" val="23065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Variety of career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97584"/>
            <a:ext cx="7620000" cy="452596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/>
              <a:t>Auto </a:t>
            </a:r>
            <a:r>
              <a:rPr lang="en-US" dirty="0" smtClean="0"/>
              <a:t>service </a:t>
            </a:r>
            <a:r>
              <a:rPr lang="en-US" dirty="0"/>
              <a:t>tech</a:t>
            </a:r>
          </a:p>
          <a:p>
            <a:pPr lvl="0"/>
            <a:r>
              <a:rPr lang="en-US" dirty="0"/>
              <a:t>Collision tech</a:t>
            </a:r>
          </a:p>
          <a:p>
            <a:pPr lvl="0"/>
            <a:r>
              <a:rPr lang="en-US" dirty="0"/>
              <a:t>Paint tech</a:t>
            </a:r>
          </a:p>
          <a:p>
            <a:pPr lvl="0"/>
            <a:r>
              <a:rPr lang="en-US" dirty="0"/>
              <a:t>Service advisor</a:t>
            </a:r>
          </a:p>
          <a:p>
            <a:pPr lvl="0"/>
            <a:r>
              <a:rPr lang="en-US" dirty="0"/>
              <a:t>Collision estimator</a:t>
            </a:r>
          </a:p>
          <a:p>
            <a:pPr lvl="0"/>
            <a:r>
              <a:rPr lang="en-US" dirty="0"/>
              <a:t>Auto shop owner</a:t>
            </a:r>
          </a:p>
          <a:p>
            <a:pPr lvl="0"/>
            <a:r>
              <a:rPr lang="en-US" dirty="0"/>
              <a:t>Parts professional</a:t>
            </a:r>
          </a:p>
          <a:p>
            <a:pPr lvl="0"/>
            <a:r>
              <a:rPr lang="en-US" dirty="0"/>
              <a:t>Automotive machinist</a:t>
            </a:r>
          </a:p>
          <a:p>
            <a:pPr lvl="0"/>
            <a:r>
              <a:rPr lang="en-US" dirty="0"/>
              <a:t>Manager</a:t>
            </a:r>
          </a:p>
          <a:p>
            <a:pPr lvl="0"/>
            <a:r>
              <a:rPr lang="en-US" dirty="0"/>
              <a:t>Sales </a:t>
            </a:r>
            <a:r>
              <a:rPr lang="en-US" dirty="0" smtClean="0"/>
              <a:t>representative</a:t>
            </a:r>
            <a:endParaRPr lang="en-US" dirty="0"/>
          </a:p>
          <a:p>
            <a:pPr lvl="0"/>
            <a:r>
              <a:rPr lang="en-US" dirty="0" smtClean="0"/>
              <a:t>Instructor</a:t>
            </a:r>
          </a:p>
          <a:p>
            <a:pPr lvl="0"/>
            <a:endParaRPr lang="en-US" dirty="0" smtClean="0"/>
          </a:p>
          <a:p>
            <a:pPr marL="0" indent="0">
              <a:buNone/>
            </a:pPr>
            <a:r>
              <a:rPr lang="en-US" i="1" dirty="0"/>
              <a:t>Descriptions and salary information at </a:t>
            </a:r>
            <a:r>
              <a:rPr lang="en-US" i="1" u="sng" dirty="0">
                <a:hlinkClick r:id="rId3"/>
              </a:rPr>
              <a:t>CarCareers.org</a:t>
            </a:r>
            <a:endParaRPr lang="en-US" i="1" dirty="0"/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6114" y="3423602"/>
            <a:ext cx="167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5540" y="2132777"/>
            <a:ext cx="1635702" cy="1290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1261983"/>
            <a:ext cx="1895475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0640" y="4115829"/>
            <a:ext cx="1833563" cy="126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618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T:\Communications\GRAPHIC DESIGN\Education\infographics\Auto Care Sta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6347" y="304800"/>
            <a:ext cx="609480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6346" y="3047999"/>
            <a:ext cx="6094801" cy="261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9861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81400"/>
            <a:ext cx="7772400" cy="1362075"/>
          </a:xfrm>
        </p:spPr>
        <p:txBody>
          <a:bodyPr/>
          <a:lstStyle/>
          <a:p>
            <a:r>
              <a:rPr lang="en-US" dirty="0" smtClean="0"/>
              <a:t>Why Choose Automotive?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0219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You’ll Love A Job in Auto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1"/>
            <a:ext cx="8077200" cy="2819399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800" dirty="0" smtClean="0"/>
              <a:t>Keep </a:t>
            </a:r>
            <a:r>
              <a:rPr lang="en-US" sz="2800" dirty="0"/>
              <a:t>up with </a:t>
            </a:r>
            <a:r>
              <a:rPr lang="en-US" sz="2800" dirty="0" smtClean="0"/>
              <a:t>constantly-changing </a:t>
            </a:r>
            <a:r>
              <a:rPr lang="en-US" sz="2800" dirty="0"/>
              <a:t>technology</a:t>
            </a:r>
          </a:p>
          <a:p>
            <a:pPr lvl="0"/>
            <a:r>
              <a:rPr lang="en-US" sz="2800" dirty="0" smtClean="0"/>
              <a:t>Find satisfaction in helping </a:t>
            </a:r>
            <a:r>
              <a:rPr lang="en-US" sz="2800" dirty="0"/>
              <a:t>customers get their vehicles </a:t>
            </a:r>
            <a:r>
              <a:rPr lang="en-US" sz="2800" dirty="0" smtClean="0"/>
              <a:t>back on the road</a:t>
            </a:r>
            <a:endParaRPr lang="en-US" sz="2800" dirty="0"/>
          </a:p>
          <a:p>
            <a:pPr lvl="0"/>
            <a:r>
              <a:rPr lang="en-US" sz="2800" dirty="0" smtClean="0"/>
              <a:t>Explore endless opportunities </a:t>
            </a:r>
            <a:r>
              <a:rPr lang="en-US" sz="2800" dirty="0"/>
              <a:t>for advancement</a:t>
            </a:r>
          </a:p>
          <a:p>
            <a:pPr lvl="0"/>
            <a:r>
              <a:rPr lang="en-US" sz="2800" dirty="0" smtClean="0"/>
              <a:t>Enjoy variety </a:t>
            </a:r>
            <a:r>
              <a:rPr lang="en-US" sz="2800" dirty="0"/>
              <a:t>and </a:t>
            </a:r>
            <a:r>
              <a:rPr lang="en-US" sz="2800" dirty="0" smtClean="0"/>
              <a:t>challenge every day</a:t>
            </a:r>
          </a:p>
          <a:p>
            <a:r>
              <a:rPr lang="en-US" sz="2800" dirty="0"/>
              <a:t>Turn your love of cars into a career</a:t>
            </a:r>
          </a:p>
          <a:p>
            <a:pPr lvl="0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800" y="4343400"/>
            <a:ext cx="369454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200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Automotive Earning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758" y="1397585"/>
            <a:ext cx="7620000" cy="332681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high demand: you’re likely </a:t>
            </a:r>
            <a:r>
              <a:rPr lang="en-US" dirty="0"/>
              <a:t>to land a job while still in school</a:t>
            </a:r>
          </a:p>
          <a:p>
            <a:pPr lvl="0"/>
            <a:r>
              <a:rPr lang="en-US" dirty="0"/>
              <a:t>Many </a:t>
            </a:r>
            <a:r>
              <a:rPr lang="en-US" dirty="0" smtClean="0"/>
              <a:t>entry-level </a:t>
            </a:r>
            <a:r>
              <a:rPr lang="en-US" dirty="0"/>
              <a:t>jobs start </a:t>
            </a:r>
            <a:r>
              <a:rPr lang="en-US" dirty="0" smtClean="0"/>
              <a:t>around $30,000</a:t>
            </a:r>
            <a:endParaRPr lang="en-US" dirty="0"/>
          </a:p>
          <a:p>
            <a:pPr lvl="0"/>
            <a:r>
              <a:rPr lang="en-US" dirty="0" smtClean="0"/>
              <a:t>Professionals with experience: </a:t>
            </a:r>
            <a:r>
              <a:rPr lang="en-US" dirty="0"/>
              <a:t>over $60,000</a:t>
            </a:r>
          </a:p>
          <a:p>
            <a:pPr lvl="0"/>
            <a:r>
              <a:rPr lang="en-US" dirty="0" smtClean="0"/>
              <a:t>Top Performers: earning over six-figure </a:t>
            </a:r>
            <a:r>
              <a:rPr lang="en-US" dirty="0"/>
              <a:t>annual incomes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4737434"/>
            <a:ext cx="4476750" cy="212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39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8D211B"/>
      </a:dk1>
      <a:lt1>
        <a:sysClr val="window" lastClr="FFFFFF"/>
      </a:lt1>
      <a:dk2>
        <a:srgbClr val="F4852B"/>
      </a:dk2>
      <a:lt2>
        <a:srgbClr val="EEECE1"/>
      </a:lt2>
      <a:accent1>
        <a:srgbClr val="8D211B"/>
      </a:accent1>
      <a:accent2>
        <a:srgbClr val="F4852B"/>
      </a:accent2>
      <a:accent3>
        <a:srgbClr val="ABAFAE"/>
      </a:accent3>
      <a:accent4>
        <a:srgbClr val="272727"/>
      </a:accent4>
      <a:accent5>
        <a:srgbClr val="FF8000"/>
      </a:accent5>
      <a:accent6>
        <a:srgbClr val="272726"/>
      </a:accent6>
      <a:hlink>
        <a:srgbClr val="8D211B"/>
      </a:hlink>
      <a:folHlink>
        <a:srgbClr val="F4852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564</Words>
  <Application>Microsoft Office PowerPoint</Application>
  <PresentationFormat>On-screen Show (4:3)</PresentationFormat>
  <Paragraphs>98</Paragraphs>
  <Slides>17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It’s Your Future, You drive</vt:lpstr>
      <vt:lpstr>Redefining the auto industry</vt:lpstr>
      <vt:lpstr>Today’s auto careers</vt:lpstr>
      <vt:lpstr>Huge Industry potential</vt:lpstr>
      <vt:lpstr>Variety of career options</vt:lpstr>
      <vt:lpstr>Slide 6</vt:lpstr>
      <vt:lpstr>Why Choose Automotive? </vt:lpstr>
      <vt:lpstr>Why You’ll Love A Job in Auto</vt:lpstr>
      <vt:lpstr>Automotive Earning Potential</vt:lpstr>
      <vt:lpstr>What it takes to succeed</vt:lpstr>
      <vt:lpstr>Automotive Education</vt:lpstr>
      <vt:lpstr>Benefits of an Auto Education</vt:lpstr>
      <vt:lpstr>Auto Programs in Minnesota</vt:lpstr>
      <vt:lpstr>Scholarships</vt:lpstr>
      <vt:lpstr>How to Get Started Today </vt:lpstr>
      <vt:lpstr>About MNcars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Tammy</dc:creator>
  <cp:lastModifiedBy>Judell</cp:lastModifiedBy>
  <cp:revision>62</cp:revision>
  <dcterms:created xsi:type="dcterms:W3CDTF">2016-08-01T16:46:59Z</dcterms:created>
  <dcterms:modified xsi:type="dcterms:W3CDTF">2016-08-25T20:22:15Z</dcterms:modified>
</cp:coreProperties>
</file>