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2" r:id="rId3"/>
    <p:sldId id="263" r:id="rId4"/>
    <p:sldId id="268" r:id="rId5"/>
    <p:sldId id="269" r:id="rId6"/>
    <p:sldId id="279" r:id="rId7"/>
    <p:sldId id="278" r:id="rId8"/>
    <p:sldId id="262" r:id="rId9"/>
    <p:sldId id="273" r:id="rId10"/>
    <p:sldId id="261" r:id="rId11"/>
    <p:sldId id="270" r:id="rId12"/>
    <p:sldId id="260" r:id="rId13"/>
    <p:sldId id="274" r:id="rId14"/>
    <p:sldId id="258" r:id="rId15"/>
    <p:sldId id="266" r:id="rId16"/>
    <p:sldId id="277" r:id="rId17"/>
    <p:sldId id="275" r:id="rId18"/>
    <p:sldId id="271" r:id="rId19"/>
    <p:sldId id="264" r:id="rId20"/>
    <p:sldId id="25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211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BC5252-F15C-4563-858E-63A53408D886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D4ACBB79-B4F6-4A64-9E21-080E3F1CC279}">
      <dgm:prSet phldrT="[Text]"/>
      <dgm:spPr/>
      <dgm:t>
        <a:bodyPr/>
        <a:lstStyle/>
        <a:p>
          <a:r>
            <a:rPr lang="en-US" dirty="0" smtClean="0">
              <a:latin typeface="Lato Regular"/>
            </a:rPr>
            <a:t>Affordability</a:t>
          </a:r>
        </a:p>
        <a:p>
          <a:r>
            <a:rPr lang="en-US" dirty="0" smtClean="0">
              <a:latin typeface="Lato Regular"/>
            </a:rPr>
            <a:t>(Two-year programs)</a:t>
          </a:r>
          <a:endParaRPr lang="en-US" dirty="0">
            <a:latin typeface="Lato Regular"/>
          </a:endParaRPr>
        </a:p>
      </dgm:t>
    </dgm:pt>
    <dgm:pt modelId="{88452470-16AD-4DEF-A91A-5A70B44DFDA9}" type="parTrans" cxnId="{D3E72DF2-9D2E-466F-9A53-B7FC817E5BE4}">
      <dgm:prSet/>
      <dgm:spPr/>
      <dgm:t>
        <a:bodyPr/>
        <a:lstStyle/>
        <a:p>
          <a:endParaRPr lang="en-US"/>
        </a:p>
      </dgm:t>
    </dgm:pt>
    <dgm:pt modelId="{52F94F58-0BCE-4938-A398-8B1D2A63D951}" type="sibTrans" cxnId="{D3E72DF2-9D2E-466F-9A53-B7FC817E5BE4}">
      <dgm:prSet/>
      <dgm:spPr/>
      <dgm:t>
        <a:bodyPr/>
        <a:lstStyle/>
        <a:p>
          <a:endParaRPr lang="en-US"/>
        </a:p>
      </dgm:t>
    </dgm:pt>
    <dgm:pt modelId="{80C53B9E-8BCB-4F6F-8C16-E57E70478B68}">
      <dgm:prSet phldrT="[Text]"/>
      <dgm:spPr/>
      <dgm:t>
        <a:bodyPr/>
        <a:lstStyle/>
        <a:p>
          <a:r>
            <a:rPr lang="en-US" dirty="0" smtClean="0">
              <a:latin typeface="Lato Regular"/>
            </a:rPr>
            <a:t>Passion</a:t>
          </a:r>
        </a:p>
        <a:p>
          <a:r>
            <a:rPr lang="en-US" dirty="0" smtClean="0">
              <a:latin typeface="Lato Regular"/>
            </a:rPr>
            <a:t>(Career where students do what they love)</a:t>
          </a:r>
          <a:endParaRPr lang="en-US" dirty="0">
            <a:latin typeface="Lato Regular"/>
          </a:endParaRPr>
        </a:p>
      </dgm:t>
    </dgm:pt>
    <dgm:pt modelId="{BF9109A3-30F1-47F7-ACBF-2C3CC68E7D3A}" type="parTrans" cxnId="{CE8C611C-2267-4717-AB63-B0791A3854FE}">
      <dgm:prSet/>
      <dgm:spPr/>
      <dgm:t>
        <a:bodyPr/>
        <a:lstStyle/>
        <a:p>
          <a:endParaRPr lang="en-US"/>
        </a:p>
      </dgm:t>
    </dgm:pt>
    <dgm:pt modelId="{346030C7-94D3-4B3B-A061-71BCDC9E29AD}" type="sibTrans" cxnId="{CE8C611C-2267-4717-AB63-B0791A3854FE}">
      <dgm:prSet/>
      <dgm:spPr/>
      <dgm:t>
        <a:bodyPr/>
        <a:lstStyle/>
        <a:p>
          <a:endParaRPr lang="en-US"/>
        </a:p>
      </dgm:t>
    </dgm:pt>
    <dgm:pt modelId="{DA79F312-984B-4A08-B7F7-2689AF854D1E}">
      <dgm:prSet phldrT="[Text]"/>
      <dgm:spPr/>
      <dgm:t>
        <a:bodyPr/>
        <a:lstStyle/>
        <a:p>
          <a:r>
            <a:rPr lang="en-US" dirty="0" smtClean="0">
              <a:latin typeface="Lato Regular"/>
            </a:rPr>
            <a:t>Industry Demand </a:t>
          </a:r>
        </a:p>
        <a:p>
          <a:r>
            <a:rPr lang="en-US" dirty="0" smtClean="0">
              <a:latin typeface="Lato Regular"/>
            </a:rPr>
            <a:t>(Openings now with strong earning potential)</a:t>
          </a:r>
          <a:endParaRPr lang="en-US" dirty="0">
            <a:latin typeface="Lato Regular"/>
          </a:endParaRPr>
        </a:p>
      </dgm:t>
    </dgm:pt>
    <dgm:pt modelId="{B5055C86-BE6E-40B6-95FC-9DC0FD72B23C}" type="parTrans" cxnId="{0C1F2EB2-A4E1-4A9D-B990-E1BEE32F0CF5}">
      <dgm:prSet/>
      <dgm:spPr/>
      <dgm:t>
        <a:bodyPr/>
        <a:lstStyle/>
        <a:p>
          <a:endParaRPr lang="en-US"/>
        </a:p>
      </dgm:t>
    </dgm:pt>
    <dgm:pt modelId="{89A614CD-685E-4964-968F-7C12C9A66A51}" type="sibTrans" cxnId="{0C1F2EB2-A4E1-4A9D-B990-E1BEE32F0CF5}">
      <dgm:prSet/>
      <dgm:spPr/>
      <dgm:t>
        <a:bodyPr/>
        <a:lstStyle/>
        <a:p>
          <a:endParaRPr lang="en-US"/>
        </a:p>
      </dgm:t>
    </dgm:pt>
    <dgm:pt modelId="{527F7970-7041-49D4-95A4-AC05BA1715AD}" type="pres">
      <dgm:prSet presAssocID="{D9BC5252-F15C-4563-858E-63A53408D886}" presName="Name0" presStyleCnt="0">
        <dgm:presLayoutVars>
          <dgm:chMax val="7"/>
          <dgm:dir/>
          <dgm:resizeHandles val="exact"/>
        </dgm:presLayoutVars>
      </dgm:prSet>
      <dgm:spPr/>
    </dgm:pt>
    <dgm:pt modelId="{45F028A6-A4D8-47A5-8B11-EAD425BDCF0A}" type="pres">
      <dgm:prSet presAssocID="{D9BC5252-F15C-4563-858E-63A53408D886}" presName="ellipse1" presStyleLbl="vennNode1" presStyleIdx="0" presStyleCnt="3" custLinFactNeighborX="8827" custLinFactNeighborY="17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8F49E9-B319-4D3E-A4CF-C0316EFB3723}" type="pres">
      <dgm:prSet presAssocID="{D9BC5252-F15C-4563-858E-63A53408D886}" presName="ellipse2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E24F9B-7A19-4518-841E-5A0CCA229540}" type="pres">
      <dgm:prSet presAssocID="{D9BC5252-F15C-4563-858E-63A53408D886}" presName="ellipse3" presStyleLbl="vennNode1" presStyleIdx="2" presStyleCnt="3" custLinFactNeighborX="-70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8C611C-2267-4717-AB63-B0791A3854FE}" srcId="{D9BC5252-F15C-4563-858E-63A53408D886}" destId="{80C53B9E-8BCB-4F6F-8C16-E57E70478B68}" srcOrd="1" destOrd="0" parTransId="{BF9109A3-30F1-47F7-ACBF-2C3CC68E7D3A}" sibTransId="{346030C7-94D3-4B3B-A061-71BCDC9E29AD}"/>
    <dgm:cxn modelId="{68BDD6B7-372C-489E-B3B0-6B2ADD31F773}" type="presOf" srcId="{D9BC5252-F15C-4563-858E-63A53408D886}" destId="{527F7970-7041-49D4-95A4-AC05BA1715AD}" srcOrd="0" destOrd="0" presId="urn:microsoft.com/office/officeart/2005/8/layout/rings+Icon"/>
    <dgm:cxn modelId="{25A99BC1-99A8-497F-AAF8-0509A7EC3B68}" type="presOf" srcId="{D4ACBB79-B4F6-4A64-9E21-080E3F1CC279}" destId="{45F028A6-A4D8-47A5-8B11-EAD425BDCF0A}" srcOrd="0" destOrd="0" presId="urn:microsoft.com/office/officeart/2005/8/layout/rings+Icon"/>
    <dgm:cxn modelId="{0C1F2EB2-A4E1-4A9D-B990-E1BEE32F0CF5}" srcId="{D9BC5252-F15C-4563-858E-63A53408D886}" destId="{DA79F312-984B-4A08-B7F7-2689AF854D1E}" srcOrd="2" destOrd="0" parTransId="{B5055C86-BE6E-40B6-95FC-9DC0FD72B23C}" sibTransId="{89A614CD-685E-4964-968F-7C12C9A66A51}"/>
    <dgm:cxn modelId="{6B6BDAA7-9F9D-47C3-B50F-48807C8CD609}" type="presOf" srcId="{DA79F312-984B-4A08-B7F7-2689AF854D1E}" destId="{9DE24F9B-7A19-4518-841E-5A0CCA229540}" srcOrd="0" destOrd="0" presId="urn:microsoft.com/office/officeart/2005/8/layout/rings+Icon"/>
    <dgm:cxn modelId="{D3E72DF2-9D2E-466F-9A53-B7FC817E5BE4}" srcId="{D9BC5252-F15C-4563-858E-63A53408D886}" destId="{D4ACBB79-B4F6-4A64-9E21-080E3F1CC279}" srcOrd="0" destOrd="0" parTransId="{88452470-16AD-4DEF-A91A-5A70B44DFDA9}" sibTransId="{52F94F58-0BCE-4938-A398-8B1D2A63D951}"/>
    <dgm:cxn modelId="{B6E04158-FECA-4E1B-993D-1719508CB740}" type="presOf" srcId="{80C53B9E-8BCB-4F6F-8C16-E57E70478B68}" destId="{F78F49E9-B319-4D3E-A4CF-C0316EFB3723}" srcOrd="0" destOrd="0" presId="urn:microsoft.com/office/officeart/2005/8/layout/rings+Icon"/>
    <dgm:cxn modelId="{C4757466-0390-4B3C-B104-E7E19419A54C}" type="presParOf" srcId="{527F7970-7041-49D4-95A4-AC05BA1715AD}" destId="{45F028A6-A4D8-47A5-8B11-EAD425BDCF0A}" srcOrd="0" destOrd="0" presId="urn:microsoft.com/office/officeart/2005/8/layout/rings+Icon"/>
    <dgm:cxn modelId="{4A11FE76-925E-4F1B-98B5-0D96707FD1F3}" type="presParOf" srcId="{527F7970-7041-49D4-95A4-AC05BA1715AD}" destId="{F78F49E9-B319-4D3E-A4CF-C0316EFB3723}" srcOrd="1" destOrd="0" presId="urn:microsoft.com/office/officeart/2005/8/layout/rings+Icon"/>
    <dgm:cxn modelId="{CC44F962-81AC-47EB-BE6D-E6E73CE1BD7D}" type="presParOf" srcId="{527F7970-7041-49D4-95A4-AC05BA1715AD}" destId="{9DE24F9B-7A19-4518-841E-5A0CCA229540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15A43-BF0F-1047-B0C2-E85403D7D1C4}" type="datetimeFigureOut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9491A-2A8E-144C-9F22-1C7B56F93B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9095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9CD50-0454-EB4E-8241-7B49A70C529B}" type="datetimeFigureOut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CFD32-65DF-7A40-8984-0E5ADF108A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759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template uses</a:t>
            </a:r>
            <a:r>
              <a:rPr lang="en-US" baseline="0" dirty="0" smtClean="0"/>
              <a:t> Lato Font. You can download for free here: http://www.latofonts.com/lato-free-fonts/. For information on how to embed fonts in the presentation go to: https://support.microsoft.com/en-us/kb/826832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961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172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95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560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this as</a:t>
            </a:r>
            <a:r>
              <a:rPr lang="en-US" baseline="0" dirty="0" smtClean="0"/>
              <a:t> a section or call out quote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93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491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086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965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00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add a full page image:</a:t>
            </a:r>
            <a:r>
              <a:rPr lang="en-US" baseline="0" dirty="0" smtClean="0"/>
              <a:t> Crop image to 10x7.5 and Insert Picture. Copy/paste the graphic from this page on top of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933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this as</a:t>
            </a:r>
            <a:r>
              <a:rPr lang="en-US" baseline="0" dirty="0" smtClean="0"/>
              <a:t> a section or call out quote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419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009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39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055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85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563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247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this as</a:t>
            </a:r>
            <a:r>
              <a:rPr lang="en-US" baseline="0" dirty="0" smtClean="0"/>
              <a:t> a section or call out quote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FD32-65DF-7A40-8984-0E5ADF108A2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41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NCars_Powerpoint_Desig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65437"/>
            <a:ext cx="6400800" cy="1752600"/>
          </a:xfrm>
        </p:spPr>
        <p:txBody>
          <a:bodyPr/>
          <a:lstStyle>
            <a:lvl1pPr marL="0" indent="0" algn="ctr">
              <a:buNone/>
              <a:defRPr b="0" i="1">
                <a:solidFill>
                  <a:schemeClr val="tx2">
                    <a:lumMod val="40000"/>
                    <a:lumOff val="60000"/>
                  </a:schemeClr>
                </a:solidFill>
                <a:latin typeface="Lato Italic"/>
                <a:cs typeface="Lato Ital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24600" y="599122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latin typeface="Lato Regular"/>
                <a:cs typeface="Lato Regular"/>
              </a:defRPr>
            </a:lvl1pPr>
          </a:lstStyle>
          <a:p>
            <a:r>
              <a:rPr lang="en-US" dirty="0" smtClean="0"/>
              <a:t>8/1/16</a:t>
            </a:r>
            <a:endParaRPr lang="en-US" dirty="0"/>
          </a:p>
        </p:txBody>
      </p:sp>
      <p:pic>
        <p:nvPicPr>
          <p:cNvPr id="9" name="Picture 8" descr="MN_Cars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45052"/>
            <a:ext cx="2438400" cy="9112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MNCars</a:t>
            </a:r>
            <a:r>
              <a:rPr lang="en-US" dirty="0" smtClean="0"/>
              <a:t> Power 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72B0-FCFE-E94B-B872-8624B58A07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MNCars</a:t>
            </a:r>
            <a:r>
              <a:rPr lang="en-US" dirty="0" smtClean="0"/>
              <a:t> Power 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72B0-FCFE-E94B-B872-8624B58A07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defRPr>
                <a:solidFill>
                  <a:schemeClr val="accent6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accent6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accent6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accent6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8/1/16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err="1" smtClean="0"/>
              <a:t>MNCars</a:t>
            </a:r>
            <a:r>
              <a:rPr lang="en-US" dirty="0" smtClean="0"/>
              <a:t> Power 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72B0-FCFE-E94B-B872-8624B58A07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NCars_Powerpoint_Design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ctr">
              <a:defRPr sz="32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ctr">
              <a:buNone/>
              <a:defRPr sz="2000" b="0" i="1">
                <a:solidFill>
                  <a:schemeClr val="accent6"/>
                </a:solidFill>
                <a:latin typeface="Lato Italic"/>
                <a:cs typeface="Lato Itali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r>
              <a:rPr lang="en-US" dirty="0" smtClean="0"/>
              <a:t>8/1/16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fld id="{47CE72B0-FCFE-E94B-B872-8624B58A07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600200"/>
            <a:ext cx="3733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MNCars</a:t>
            </a:r>
            <a:r>
              <a:rPr lang="en-US" dirty="0" smtClean="0"/>
              <a:t> Power 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72B0-FCFE-E94B-B872-8624B58A07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535113"/>
            <a:ext cx="3581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174875"/>
            <a:ext cx="3581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00" y="1535113"/>
            <a:ext cx="3733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00" y="2174875"/>
            <a:ext cx="3733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MNCars</a:t>
            </a:r>
            <a:r>
              <a:rPr lang="en-US" dirty="0" smtClean="0"/>
              <a:t> Power Point Template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72B0-FCFE-E94B-B872-8624B58A07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MNCars</a:t>
            </a:r>
            <a:r>
              <a:rPr lang="en-US" dirty="0" smtClean="0"/>
              <a:t> Power Point Template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72B0-FCFE-E94B-B872-8624B58A07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MNCars</a:t>
            </a:r>
            <a:r>
              <a:rPr lang="en-US" dirty="0" smtClean="0"/>
              <a:t> Power Point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72B0-FCFE-E94B-B872-8624B58A07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3050"/>
            <a:ext cx="32004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273050"/>
            <a:ext cx="41910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1435100"/>
            <a:ext cx="32004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MNCars</a:t>
            </a:r>
            <a:r>
              <a:rPr lang="en-US" dirty="0" smtClean="0"/>
              <a:t> Power 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72B0-FCFE-E94B-B872-8624B58A07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72122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3600" y="5334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2879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MNCars</a:t>
            </a:r>
            <a:r>
              <a:rPr lang="en-US" dirty="0" smtClean="0"/>
              <a:t> Power 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72B0-FCFE-E94B-B872-8624B58A07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NCars_Powerpoint_Design3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600200"/>
            <a:ext cx="7620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91200" y="576103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r>
              <a:rPr lang="en-US" dirty="0" err="1" smtClean="0"/>
              <a:t>MNCars</a:t>
            </a:r>
            <a:r>
              <a:rPr lang="en-US" dirty="0" smtClean="0"/>
              <a:t> Power 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fld id="{47CE72B0-FCFE-E94B-B872-8624B58A07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100" b="1" i="0" kern="1200" cap="all">
          <a:solidFill>
            <a:srgbClr val="8D211B"/>
          </a:solidFill>
          <a:latin typeface="Lato Bold"/>
          <a:ea typeface="+mj-ea"/>
          <a:cs typeface="Lato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•"/>
        <a:defRPr sz="3200" b="0" i="0" kern="1200">
          <a:solidFill>
            <a:schemeClr val="accent6"/>
          </a:solidFill>
          <a:latin typeface="Lato Regular"/>
          <a:ea typeface="+mn-ea"/>
          <a:cs typeface="Lato Regular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–"/>
        <a:defRPr sz="2800" b="0" i="0" kern="1200">
          <a:solidFill>
            <a:schemeClr val="accent6"/>
          </a:solidFill>
          <a:latin typeface="Lato Regular"/>
          <a:ea typeface="+mn-ea"/>
          <a:cs typeface="Lato Regular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•"/>
        <a:defRPr sz="2400" b="0" i="0" kern="1200">
          <a:solidFill>
            <a:schemeClr val="accent6"/>
          </a:solidFill>
          <a:latin typeface="Lato Regular"/>
          <a:ea typeface="+mn-ea"/>
          <a:cs typeface="Lato Regular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–"/>
        <a:defRPr sz="2000" b="0" i="0" kern="1200">
          <a:solidFill>
            <a:schemeClr val="accent6"/>
          </a:solidFill>
          <a:latin typeface="Lato Regular"/>
          <a:ea typeface="+mn-ea"/>
          <a:cs typeface="Lato Regular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»"/>
        <a:defRPr sz="2000" b="0" i="0" kern="1200">
          <a:solidFill>
            <a:schemeClr val="accent6"/>
          </a:solidFill>
          <a:latin typeface="Lato Regular"/>
          <a:ea typeface="+mn-ea"/>
          <a:cs typeface="Lato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arcareers.org/get-started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utomotivescholarships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s6nQpVI16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cNSpKX8kVs" TargetMode="Externa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mailto:info@carcareers.or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arcareers.org/career-paths/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Help Students </a:t>
            </a:r>
            <a:br>
              <a:rPr lang="en-US" dirty="0" smtClean="0"/>
            </a:br>
            <a:r>
              <a:rPr lang="en-US" dirty="0" smtClean="0"/>
              <a:t>Accelerate their future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865437"/>
            <a:ext cx="8001000" cy="1752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Automotive careers provide a rapid path to success with strong income and endless employment options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Automotive Professionals Love About Their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7620000" cy="4525963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Turning their love of cars </a:t>
            </a:r>
            <a:r>
              <a:rPr lang="en-US" sz="2800" dirty="0" smtClean="0"/>
              <a:t>into a career</a:t>
            </a:r>
            <a:endParaRPr lang="en-US" sz="2800" dirty="0"/>
          </a:p>
          <a:p>
            <a:pPr lvl="0"/>
            <a:r>
              <a:rPr lang="en-US" sz="2800" dirty="0"/>
              <a:t>Keeping up with </a:t>
            </a:r>
            <a:r>
              <a:rPr lang="en-US" sz="2800" dirty="0" smtClean="0"/>
              <a:t>constantly-changing </a:t>
            </a:r>
            <a:r>
              <a:rPr lang="en-US" sz="2800" dirty="0"/>
              <a:t>technology</a:t>
            </a:r>
          </a:p>
          <a:p>
            <a:pPr lvl="0"/>
            <a:r>
              <a:rPr lang="en-US" sz="2800" dirty="0" smtClean="0"/>
              <a:t>Finding satisfaction in </a:t>
            </a:r>
            <a:r>
              <a:rPr lang="en-US" sz="2800" dirty="0"/>
              <a:t>helping customers get their vehicles </a:t>
            </a:r>
            <a:r>
              <a:rPr lang="en-US" sz="2800" dirty="0" smtClean="0"/>
              <a:t>back on the road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120" y="4038600"/>
            <a:ext cx="3956693" cy="2819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2037" y="3863181"/>
            <a:ext cx="4572000" cy="19020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8D211B"/>
              </a:buClr>
              <a:buFont typeface="Arial"/>
              <a:buChar char="•"/>
            </a:pPr>
            <a:r>
              <a:rPr lang="en-US" sz="2800" dirty="0">
                <a:solidFill>
                  <a:srgbClr val="272726"/>
                </a:solidFill>
                <a:latin typeface="Lato Regular"/>
              </a:rPr>
              <a:t>Exploring opportunities for advancement</a:t>
            </a:r>
          </a:p>
          <a:p>
            <a:pPr marL="342900" lvl="0" indent="-342900">
              <a:spcBef>
                <a:spcPct val="20000"/>
              </a:spcBef>
              <a:buClr>
                <a:srgbClr val="8D211B"/>
              </a:buClr>
              <a:buFont typeface="Arial"/>
              <a:buChar char="•"/>
            </a:pPr>
            <a:r>
              <a:rPr lang="en-US" sz="2800" dirty="0">
                <a:solidFill>
                  <a:srgbClr val="272726"/>
                </a:solidFill>
                <a:latin typeface="Lato Regular"/>
              </a:rPr>
              <a:t>Enjoying variety and challenge</a:t>
            </a:r>
          </a:p>
        </p:txBody>
      </p:sp>
    </p:spTree>
    <p:extLst>
      <p:ext uri="{BB962C8B-B14F-4D97-AF65-F5344CB8AC3E}">
        <p14:creationId xmlns:p14="http://schemas.microsoft.com/office/powerpoint/2010/main" val="301200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it takes to succeed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66800" y="1600201"/>
            <a:ext cx="7315200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Technical savvy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Problem-solving abilities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Solid background in English, math and computers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Strong communication skills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Ability to work as part of a team – and independently</a:t>
            </a:r>
            <a:endParaRPr lang="en-US" sz="2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456" y="4216400"/>
            <a:ext cx="3962400" cy="2641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6800" y="4114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spcBef>
                <a:spcPct val="20000"/>
              </a:spcBef>
              <a:buClr>
                <a:srgbClr val="8D211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272726"/>
                </a:solidFill>
                <a:latin typeface="Lato Regular"/>
              </a:rPr>
              <a:t>Commitment to continuing education</a:t>
            </a:r>
          </a:p>
        </p:txBody>
      </p:sp>
    </p:spTree>
    <p:extLst>
      <p:ext uri="{BB962C8B-B14F-4D97-AF65-F5344CB8AC3E}">
        <p14:creationId xmlns:p14="http://schemas.microsoft.com/office/powerpoint/2010/main" val="99219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Automotive Earning Potential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758" y="1397584"/>
            <a:ext cx="7620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In high demand: </a:t>
            </a:r>
            <a:r>
              <a:rPr lang="en-US" dirty="0"/>
              <a:t>s</a:t>
            </a:r>
            <a:r>
              <a:rPr lang="en-US" dirty="0" smtClean="0"/>
              <a:t>tudents are likely </a:t>
            </a:r>
            <a:r>
              <a:rPr lang="en-US" dirty="0"/>
              <a:t>to land a job while still in school</a:t>
            </a:r>
          </a:p>
          <a:p>
            <a:pPr lvl="0"/>
            <a:r>
              <a:rPr lang="en-US" dirty="0"/>
              <a:t>Many </a:t>
            </a:r>
            <a:r>
              <a:rPr lang="en-US" dirty="0" smtClean="0"/>
              <a:t>entry-level </a:t>
            </a:r>
            <a:r>
              <a:rPr lang="en-US" dirty="0"/>
              <a:t>jobs start </a:t>
            </a:r>
            <a:r>
              <a:rPr lang="en-US" dirty="0" smtClean="0"/>
              <a:t>at $30,000</a:t>
            </a:r>
            <a:endParaRPr lang="en-US" dirty="0"/>
          </a:p>
          <a:p>
            <a:pPr lvl="0"/>
            <a:r>
              <a:rPr lang="en-US" dirty="0" smtClean="0"/>
              <a:t>Professionals with experience: </a:t>
            </a:r>
            <a:r>
              <a:rPr lang="en-US" dirty="0"/>
              <a:t>over $60,000</a:t>
            </a:r>
          </a:p>
          <a:p>
            <a:pPr lvl="0"/>
            <a:r>
              <a:rPr lang="en-US" dirty="0" smtClean="0"/>
              <a:t>Top Performers: earning over six-figure </a:t>
            </a:r>
            <a:r>
              <a:rPr lang="en-US" dirty="0"/>
              <a:t>annual incomes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737434"/>
            <a:ext cx="4476750" cy="212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05200"/>
            <a:ext cx="7772400" cy="1362075"/>
          </a:xfrm>
        </p:spPr>
        <p:txBody>
          <a:bodyPr/>
          <a:lstStyle/>
          <a:p>
            <a:r>
              <a:rPr lang="en-US" smtClean="0"/>
              <a:t>Automotive Education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4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Automotive Education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7445292"/>
              </p:ext>
            </p:extLst>
          </p:nvPr>
        </p:nvGraphicFramePr>
        <p:xfrm>
          <a:off x="1066800" y="1600200"/>
          <a:ext cx="76200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Automotive Programs in Minnesota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1"/>
            <a:ext cx="8077200" cy="2057399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 smtClean="0"/>
              <a:t>Over 30 programs statewide</a:t>
            </a:r>
            <a:endParaRPr lang="en-US" dirty="0"/>
          </a:p>
          <a:p>
            <a:pPr lvl="0"/>
            <a:r>
              <a:rPr lang="en-US" dirty="0"/>
              <a:t>Most are </a:t>
            </a:r>
            <a:r>
              <a:rPr lang="en-US" dirty="0" smtClean="0"/>
              <a:t>in public two-year community and technical colleges</a:t>
            </a:r>
            <a:endParaRPr lang="en-US" dirty="0"/>
          </a:p>
          <a:p>
            <a:pPr lvl="0"/>
            <a:r>
              <a:rPr lang="en-US" dirty="0"/>
              <a:t>Automotive service or collision </a:t>
            </a:r>
            <a:r>
              <a:rPr lang="en-US" dirty="0" smtClean="0"/>
              <a:t>repair programs to fit students’ interest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14800"/>
            <a:ext cx="4114800" cy="2743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38225" y="4068764"/>
            <a:ext cx="3505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 smtClean="0">
                <a:latin typeface="Lato Regular"/>
              </a:rPr>
              <a:t>Click</a:t>
            </a:r>
            <a:endParaRPr lang="en-US" sz="2400" dirty="0" smtClean="0">
              <a:latin typeface="Lato Regular"/>
            </a:endParaRPr>
          </a:p>
          <a:p>
            <a:pPr lvl="0" algn="ctr"/>
            <a:r>
              <a:rPr lang="en-US" sz="2400" i="1" u="sng" dirty="0" smtClean="0">
                <a:latin typeface="Lato Regular"/>
                <a:hlinkClick r:id="rId4"/>
              </a:rPr>
              <a:t>“Get </a:t>
            </a:r>
            <a:r>
              <a:rPr lang="en-US" sz="2400" i="1" u="sng" dirty="0">
                <a:latin typeface="Lato Regular"/>
                <a:hlinkClick r:id="rId4"/>
              </a:rPr>
              <a:t>Started” </a:t>
            </a:r>
            <a:r>
              <a:rPr lang="en-US" sz="2400" i="1" u="sng" dirty="0" smtClean="0">
                <a:latin typeface="Lato Regular"/>
                <a:hlinkClick r:id="rId4"/>
              </a:rPr>
              <a:t>CarCareers.org</a:t>
            </a:r>
            <a:r>
              <a:rPr lang="en-US" sz="2400" i="1" dirty="0" smtClean="0">
                <a:latin typeface="Lato Regular"/>
              </a:rPr>
              <a:t> </a:t>
            </a:r>
          </a:p>
          <a:p>
            <a:pPr lvl="0" algn="ctr"/>
            <a:r>
              <a:rPr lang="en-US" sz="2000" dirty="0" smtClean="0">
                <a:latin typeface="Lato Regular"/>
              </a:rPr>
              <a:t>for </a:t>
            </a:r>
            <a:r>
              <a:rPr lang="en-US" sz="2000" dirty="0">
                <a:latin typeface="Lato Regular"/>
              </a:rPr>
              <a:t>a full </a:t>
            </a:r>
            <a:r>
              <a:rPr lang="en-US" sz="2000" dirty="0" smtClean="0">
                <a:latin typeface="Lato Regular"/>
              </a:rPr>
              <a:t>list.</a:t>
            </a:r>
            <a:endParaRPr lang="en-US" sz="2000" dirty="0">
              <a:latin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9623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Scholarships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417638"/>
            <a:ext cx="6629399" cy="2667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An automotive scholarship can help pave the way to a rewarding  career.  Numerous companies and organizations in the automotive service and collision repair industry offer scholarships for students training to enter the industry.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4848" y="4114800"/>
            <a:ext cx="3469152" cy="2743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9449" y="4495800"/>
            <a:ext cx="5105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 smtClean="0">
                <a:solidFill>
                  <a:srgbClr val="8D211B"/>
                </a:solidFill>
                <a:latin typeface="Lato Regular"/>
              </a:rPr>
              <a:t>Visit</a:t>
            </a:r>
            <a:endParaRPr lang="en-US" sz="2400" dirty="0">
              <a:solidFill>
                <a:srgbClr val="8D211B"/>
              </a:solidFill>
              <a:latin typeface="Lato Regular"/>
            </a:endParaRPr>
          </a:p>
          <a:p>
            <a:pPr lvl="0" algn="ctr"/>
            <a:r>
              <a:rPr lang="en-US" sz="2400" i="1" u="sng" dirty="0" smtClean="0">
                <a:solidFill>
                  <a:srgbClr val="8D211B"/>
                </a:solidFill>
                <a:latin typeface="Lato Regular"/>
                <a:hlinkClick r:id="rId4"/>
              </a:rPr>
              <a:t>Automotivescholarships.com</a:t>
            </a:r>
            <a:endParaRPr lang="en-US" sz="2400" i="1" u="sng" dirty="0" smtClean="0">
              <a:solidFill>
                <a:srgbClr val="8D211B"/>
              </a:solidFill>
              <a:latin typeface="Lato Regular"/>
            </a:endParaRPr>
          </a:p>
          <a:p>
            <a:pPr lvl="0" algn="ctr"/>
            <a:r>
              <a:rPr lang="en-US" sz="2000" dirty="0" smtClean="0">
                <a:solidFill>
                  <a:srgbClr val="8D211B"/>
                </a:solidFill>
                <a:latin typeface="Lato Regular"/>
              </a:rPr>
              <a:t>for more info.</a:t>
            </a:r>
            <a:endParaRPr lang="en-US" sz="2000" dirty="0">
              <a:solidFill>
                <a:srgbClr val="8D211B"/>
              </a:solidFill>
              <a:latin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9351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 in the new economy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66800" y="1192711"/>
            <a:ext cx="7315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 smtClean="0">
                <a:solidFill>
                  <a:schemeClr val="accent6"/>
                </a:solidFill>
                <a:latin typeface="Lato Regular"/>
              </a:rPr>
              <a:t>Technical </a:t>
            </a:r>
            <a:r>
              <a:rPr lang="en-US" sz="1600" dirty="0">
                <a:solidFill>
                  <a:schemeClr val="accent6"/>
                </a:solidFill>
                <a:latin typeface="Lato Regular"/>
              </a:rPr>
              <a:t>education equips students with highly marketable, real-world skills that land them jobs as soon as they graduate</a:t>
            </a:r>
            <a:r>
              <a:rPr lang="en-US" sz="1600" dirty="0" smtClean="0">
                <a:solidFill>
                  <a:schemeClr val="accent6"/>
                </a:solidFill>
                <a:latin typeface="Lato Regular"/>
              </a:rPr>
              <a:t>. </a:t>
            </a:r>
            <a:r>
              <a:rPr lang="en-US" sz="1600" dirty="0">
                <a:solidFill>
                  <a:schemeClr val="accent6"/>
                </a:solidFill>
                <a:latin typeface="Lato Regular"/>
              </a:rPr>
              <a:t>This compelling video encourages a post-high school credential for everyone, not necessarily a university education for everyone. </a:t>
            </a:r>
            <a:r>
              <a:rPr lang="en-US" sz="1600" dirty="0" smtClean="0">
                <a:solidFill>
                  <a:schemeClr val="accent6"/>
                </a:solidFill>
                <a:latin typeface="Lato Regular"/>
              </a:rPr>
              <a:t>Double click the video to play or view it online </a:t>
            </a:r>
            <a:r>
              <a:rPr lang="en-US" sz="1600" dirty="0" smtClean="0">
                <a:solidFill>
                  <a:schemeClr val="accent6"/>
                </a:solidFill>
                <a:latin typeface="Lato Regular"/>
                <a:hlinkClick r:id="rId3"/>
              </a:rPr>
              <a:t>here</a:t>
            </a:r>
            <a:r>
              <a:rPr lang="en-US" sz="1600" dirty="0" smtClean="0">
                <a:solidFill>
                  <a:schemeClr val="accent6"/>
                </a:solidFill>
                <a:latin typeface="Lato Regular"/>
              </a:rPr>
              <a:t>.</a:t>
            </a:r>
            <a:endParaRPr lang="en-US" sz="1600" dirty="0">
              <a:solidFill>
                <a:schemeClr val="accent6"/>
              </a:solidFill>
              <a:latin typeface="Lato Regular"/>
            </a:endParaRPr>
          </a:p>
        </p:txBody>
      </p:sp>
      <p:pic>
        <p:nvPicPr>
          <p:cNvPr id="4" name="AcNSpKX8kV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62200" y="2743200"/>
            <a:ext cx="4715932" cy="26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you can help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417638"/>
            <a:ext cx="5181600" cy="45259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Connect students to local professionals (tours, interviews, job shadowing) via MNCARS at </a:t>
            </a:r>
            <a:r>
              <a:rPr lang="en-US" dirty="0" smtClean="0">
                <a:hlinkClick r:id="rId2"/>
              </a:rPr>
              <a:t>info@carcareers.org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Encourage students to visit CarCareers.org, facebook.com/</a:t>
            </a:r>
            <a:r>
              <a:rPr lang="en-US" dirty="0" err="1" smtClean="0"/>
              <a:t>CarCareers</a:t>
            </a:r>
            <a:r>
              <a:rPr lang="en-US" dirty="0" smtClean="0"/>
              <a:t> and </a:t>
            </a:r>
            <a:r>
              <a:rPr lang="en-US" dirty="0"/>
              <a:t>connect with us on Instagram @</a:t>
            </a:r>
            <a:r>
              <a:rPr lang="en-US" dirty="0" err="1" smtClean="0"/>
              <a:t>CarCareers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Assist parents in understanding the tremendous opportunities in the automotive industry</a:t>
            </a:r>
          </a:p>
          <a:p>
            <a:endParaRPr lang="en-US" dirty="0" smtClean="0"/>
          </a:p>
          <a:p>
            <a:r>
              <a:rPr lang="en-US" dirty="0" smtClean="0"/>
              <a:t>Contact MNCARS at </a:t>
            </a:r>
            <a:r>
              <a:rPr lang="en-US" dirty="0" smtClean="0">
                <a:hlinkClick r:id="rId2"/>
              </a:rPr>
              <a:t>info@carcareers.org</a:t>
            </a:r>
            <a:r>
              <a:rPr lang="en-US" dirty="0" smtClean="0"/>
              <a:t> to have a professional come to your school to speak with students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995" y="3962400"/>
            <a:ext cx="9906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39656"/>
            <a:ext cx="2805995" cy="1244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95" y="3882654"/>
            <a:ext cx="1048688" cy="105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2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</a:t>
            </a:r>
            <a:r>
              <a:rPr lang="en-US" dirty="0" err="1" smtClean="0"/>
              <a:t>MNcars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421649"/>
            <a:ext cx="7620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Minnesota Careers in Automotive Repair and Service (MNCARS) is a workforce initiative created by a cross-section of automotive industry representatives, including independent repair shops, multiple-shop operators, suppliers, technical college administrators and other industry organizations. </a:t>
            </a:r>
          </a:p>
          <a:p>
            <a:endParaRPr lang="en-US" dirty="0" smtClean="0"/>
          </a:p>
          <a:p>
            <a:r>
              <a:rPr lang="en-US" dirty="0" smtClean="0"/>
              <a:t>Its </a:t>
            </a:r>
            <a:r>
              <a:rPr lang="en-US" dirty="0"/>
              <a:t>goal is to ensure a future workforce for Minnesota’s automotive service industry by raising awareness and recruiting people into technical college automotive education programs (collision and mechanical) and industry careers. </a:t>
            </a:r>
          </a:p>
        </p:txBody>
      </p:sp>
    </p:spTree>
    <p:extLst>
      <p:ext uri="{BB962C8B-B14F-4D97-AF65-F5344CB8AC3E}">
        <p14:creationId xmlns:p14="http://schemas.microsoft.com/office/powerpoint/2010/main" val="143471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81400"/>
            <a:ext cx="7772400" cy="1362075"/>
          </a:xfrm>
        </p:spPr>
        <p:txBody>
          <a:bodyPr/>
          <a:lstStyle/>
          <a:p>
            <a:r>
              <a:rPr lang="en-US" dirty="0" smtClean="0"/>
              <a:t>Redefining the auto industry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74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MNCars_Powerpoint_Design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615696"/>
            <a:ext cx="6324600" cy="288950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100" b="1" i="0" kern="1200" cap="all">
                <a:solidFill>
                  <a:srgbClr val="8D211B"/>
                </a:solidFill>
                <a:latin typeface="Lato Bold"/>
                <a:ea typeface="+mj-ea"/>
                <a:cs typeface="Lato Bold"/>
              </a:defRPr>
            </a:lvl1pPr>
          </a:lstStyle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8000"/>
                    </a:srgbClr>
                  </a:outerShdw>
                </a:effectLst>
              </a:rPr>
              <a:t>Help Students Accelerate Their Future at 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8000"/>
                    </a:srgbClr>
                  </a:outerShdw>
                </a:effectLst>
              </a:rPr>
              <a:t>carcareers.org</a:t>
            </a:r>
          </a:p>
          <a:p>
            <a:pPr algn="ctr"/>
            <a:endParaRPr lang="en-US" sz="4800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automotive careers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1"/>
            <a:ext cx="7315200" cy="243840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Technology-focused</a:t>
            </a:r>
          </a:p>
          <a:p>
            <a:pPr lvl="1"/>
            <a:r>
              <a:rPr lang="en-US" dirty="0"/>
              <a:t>High-end vehicles today incorporate 100 million lines of software code—4x as many as a fighter </a:t>
            </a:r>
            <a:r>
              <a:rPr lang="en-US" dirty="0" smtClean="0"/>
              <a:t>jet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Perfect for problem-solvers</a:t>
            </a:r>
          </a:p>
          <a:p>
            <a:pPr lvl="1"/>
            <a:r>
              <a:rPr lang="en-US" dirty="0"/>
              <a:t>Working on repairs or working with customers, </a:t>
            </a:r>
            <a:r>
              <a:rPr lang="en-US" dirty="0" smtClean="0"/>
              <a:t>students are always challenged to find solutions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55" y="4419600"/>
            <a:ext cx="3694545" cy="2438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0600" y="4120819"/>
            <a:ext cx="4572000" cy="18989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8D211B"/>
              </a:buClr>
              <a:buFont typeface="Arial"/>
              <a:buChar char="•"/>
            </a:pPr>
            <a:r>
              <a:rPr lang="en-US" sz="2500" dirty="0">
                <a:solidFill>
                  <a:srgbClr val="272726"/>
                </a:solidFill>
                <a:latin typeface="Lato Regular"/>
              </a:rPr>
              <a:t>Fast-paced and varied </a:t>
            </a:r>
          </a:p>
          <a:p>
            <a:pPr marL="742950" lvl="1" indent="-285750">
              <a:spcBef>
                <a:spcPct val="20000"/>
              </a:spcBef>
              <a:buClr>
                <a:srgbClr val="8D211B"/>
              </a:buClr>
              <a:buFont typeface="Arial"/>
              <a:buChar char="–"/>
            </a:pPr>
            <a:r>
              <a:rPr lang="en-US" sz="2200" dirty="0">
                <a:solidFill>
                  <a:srgbClr val="272726"/>
                </a:solidFill>
                <a:latin typeface="Lato Regular"/>
              </a:rPr>
              <a:t>Many possible career paths, constant technological change, portable skills </a:t>
            </a:r>
            <a:r>
              <a:rPr lang="en-US" sz="2200" dirty="0" smtClean="0">
                <a:solidFill>
                  <a:srgbClr val="272726"/>
                </a:solidFill>
                <a:latin typeface="Lato Regular"/>
              </a:rPr>
              <a:t>students can </a:t>
            </a:r>
            <a:r>
              <a:rPr lang="en-US" sz="2200" dirty="0">
                <a:solidFill>
                  <a:srgbClr val="272726"/>
                </a:solidFill>
                <a:latin typeface="Lato Regular"/>
              </a:rPr>
              <a:t>take anywhere</a:t>
            </a:r>
          </a:p>
        </p:txBody>
      </p:sp>
    </p:spTree>
    <p:extLst>
      <p:ext uri="{BB962C8B-B14F-4D97-AF65-F5344CB8AC3E}">
        <p14:creationId xmlns:p14="http://schemas.microsoft.com/office/powerpoint/2010/main" val="162731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Huge Industry potential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2" y="1343025"/>
            <a:ext cx="787717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8229600" cy="41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1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8055991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4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85800"/>
            <a:ext cx="8168185" cy="487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7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Variety of career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397584"/>
            <a:ext cx="7620000" cy="4525963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/>
              <a:t>Auto service tech</a:t>
            </a:r>
          </a:p>
          <a:p>
            <a:pPr lvl="0"/>
            <a:r>
              <a:rPr lang="en-US" dirty="0"/>
              <a:t>Collision tech</a:t>
            </a:r>
          </a:p>
          <a:p>
            <a:pPr lvl="0"/>
            <a:r>
              <a:rPr lang="en-US" dirty="0"/>
              <a:t>Paint tech</a:t>
            </a:r>
          </a:p>
          <a:p>
            <a:pPr lvl="0"/>
            <a:r>
              <a:rPr lang="en-US" dirty="0"/>
              <a:t>Service advisor</a:t>
            </a:r>
          </a:p>
          <a:p>
            <a:pPr lvl="0"/>
            <a:r>
              <a:rPr lang="en-US" dirty="0"/>
              <a:t>Collision estimator</a:t>
            </a:r>
          </a:p>
          <a:p>
            <a:pPr lvl="0"/>
            <a:r>
              <a:rPr lang="en-US" dirty="0"/>
              <a:t>Auto shop owner</a:t>
            </a:r>
          </a:p>
          <a:p>
            <a:pPr lvl="0"/>
            <a:r>
              <a:rPr lang="en-US" dirty="0"/>
              <a:t>Parts professional</a:t>
            </a:r>
          </a:p>
          <a:p>
            <a:pPr lvl="0"/>
            <a:r>
              <a:rPr lang="en-US" dirty="0"/>
              <a:t>Automotive machinist</a:t>
            </a:r>
          </a:p>
          <a:p>
            <a:pPr lvl="0"/>
            <a:r>
              <a:rPr lang="en-US" dirty="0"/>
              <a:t>Manager</a:t>
            </a:r>
          </a:p>
          <a:p>
            <a:pPr lvl="0"/>
            <a:r>
              <a:rPr lang="en-US" dirty="0"/>
              <a:t>Sales representative</a:t>
            </a:r>
          </a:p>
          <a:p>
            <a:pPr lvl="0"/>
            <a:r>
              <a:rPr lang="en-US" dirty="0" smtClean="0"/>
              <a:t>Instructor</a:t>
            </a:r>
          </a:p>
          <a:p>
            <a:pPr lvl="0"/>
            <a:endParaRPr lang="en-US" dirty="0" smtClean="0"/>
          </a:p>
          <a:p>
            <a:pPr marL="0" indent="0">
              <a:buNone/>
            </a:pPr>
            <a:r>
              <a:rPr lang="en-US" i="1" dirty="0"/>
              <a:t>Descriptions and salary information at </a:t>
            </a:r>
            <a:r>
              <a:rPr lang="en-US" i="1" u="sng" dirty="0">
                <a:hlinkClick r:id="rId3"/>
              </a:rPr>
              <a:t>CarCareers.org</a:t>
            </a:r>
            <a:endParaRPr lang="en-US" i="1" dirty="0"/>
          </a:p>
          <a:p>
            <a:pPr marL="0" lv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114" y="3423602"/>
            <a:ext cx="16764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540" y="2132777"/>
            <a:ext cx="1635702" cy="1290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61983"/>
            <a:ext cx="1895475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640" y="4115829"/>
            <a:ext cx="1833563" cy="126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8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81400"/>
            <a:ext cx="7772400" cy="1362075"/>
          </a:xfrm>
        </p:spPr>
        <p:txBody>
          <a:bodyPr/>
          <a:lstStyle/>
          <a:p>
            <a:r>
              <a:rPr lang="en-US" dirty="0" smtClean="0"/>
              <a:t>Automotive Careers Provide Lifelong Success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77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8D211B"/>
      </a:dk1>
      <a:lt1>
        <a:sysClr val="window" lastClr="FFFFFF"/>
      </a:lt1>
      <a:dk2>
        <a:srgbClr val="F4852B"/>
      </a:dk2>
      <a:lt2>
        <a:srgbClr val="EEECE1"/>
      </a:lt2>
      <a:accent1>
        <a:srgbClr val="8D211B"/>
      </a:accent1>
      <a:accent2>
        <a:srgbClr val="F4852B"/>
      </a:accent2>
      <a:accent3>
        <a:srgbClr val="ABAFAE"/>
      </a:accent3>
      <a:accent4>
        <a:srgbClr val="272727"/>
      </a:accent4>
      <a:accent5>
        <a:srgbClr val="FF8000"/>
      </a:accent5>
      <a:accent6>
        <a:srgbClr val="272726"/>
      </a:accent6>
      <a:hlink>
        <a:srgbClr val="8D211B"/>
      </a:hlink>
      <a:folHlink>
        <a:srgbClr val="F4852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656</Words>
  <Application>Microsoft Office PowerPoint</Application>
  <PresentationFormat>On-screen Show (4:3)</PresentationFormat>
  <Paragraphs>103</Paragraphs>
  <Slides>20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Lato Bold</vt:lpstr>
      <vt:lpstr>Lato Italic</vt:lpstr>
      <vt:lpstr>Lato Regular</vt:lpstr>
      <vt:lpstr>Office Theme</vt:lpstr>
      <vt:lpstr>Help Students  Accelerate their future</vt:lpstr>
      <vt:lpstr>Redefining the auto industry</vt:lpstr>
      <vt:lpstr>Today’s automotive careers</vt:lpstr>
      <vt:lpstr>Huge Industry potential</vt:lpstr>
      <vt:lpstr>PowerPoint Presentation</vt:lpstr>
      <vt:lpstr>PowerPoint Presentation</vt:lpstr>
      <vt:lpstr>PowerPoint Presentation</vt:lpstr>
      <vt:lpstr>Variety of career options</vt:lpstr>
      <vt:lpstr>Automotive Careers Provide Lifelong Success</vt:lpstr>
      <vt:lpstr>What Automotive Professionals Love About Their Jobs</vt:lpstr>
      <vt:lpstr>What it takes to succeed</vt:lpstr>
      <vt:lpstr>Automotive Earning Potential</vt:lpstr>
      <vt:lpstr>Automotive Education</vt:lpstr>
      <vt:lpstr>Automotive Education</vt:lpstr>
      <vt:lpstr>Automotive Programs in Minnesota</vt:lpstr>
      <vt:lpstr>Scholarships</vt:lpstr>
      <vt:lpstr>Success in the new economy</vt:lpstr>
      <vt:lpstr>How you can help </vt:lpstr>
      <vt:lpstr>About MNcars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Tammy</dc:creator>
  <cp:lastModifiedBy>Brittany Viskoe</cp:lastModifiedBy>
  <cp:revision>68</cp:revision>
  <dcterms:created xsi:type="dcterms:W3CDTF">2016-08-01T16:46:59Z</dcterms:created>
  <dcterms:modified xsi:type="dcterms:W3CDTF">2018-07-13T21:40:28Z</dcterms:modified>
</cp:coreProperties>
</file>